
<file path=[Content_Types].xml><?xml version="1.0" encoding="utf-8"?>
<Types xmlns="http://schemas.openxmlformats.org/package/2006/content-types"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6"/>
  </p:notesMasterIdLst>
  <p:handoutMasterIdLst>
    <p:handoutMasterId r:id="rId7"/>
  </p:handoutMasterIdLst>
  <p:sldIdLst>
    <p:sldId id="303" r:id="rId2"/>
    <p:sldId id="500" r:id="rId3"/>
    <p:sldId id="505" r:id="rId4"/>
    <p:sldId id="506" r:id="rId5"/>
  </p:sldIdLst>
  <p:sldSz cx="9144000" cy="5143500" type="screen16x9"/>
  <p:notesSz cx="9144000" cy="6858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lanchard, Jeremiah J" initials="BJJ" lastIdx="1" clrIdx="0">
    <p:extLst>
      <p:ext uri="{19B8F6BF-5375-455C-9EA6-DF929625EA0E}">
        <p15:presenceInfo xmlns:p15="http://schemas.microsoft.com/office/powerpoint/2012/main" userId="Blanchard, Jeremiah J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4" frameSlides="1"/>
  <p:clrMru>
    <a:srgbClr val="FF00FF"/>
    <a:srgbClr val="00FFFF"/>
    <a:srgbClr val="00FF00"/>
    <a:srgbClr val="00CC00"/>
    <a:srgbClr val="404040"/>
    <a:srgbClr val="000000"/>
    <a:srgbClr val="006600"/>
    <a:srgbClr val="568ABA"/>
    <a:srgbClr val="CBD0DE"/>
    <a:srgbClr val="CC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91" autoAdjust="0"/>
    <p:restoredTop sz="95791" autoAdjust="0"/>
  </p:normalViewPr>
  <p:slideViewPr>
    <p:cSldViewPr snapToGrid="0" snapToObjects="1">
      <p:cViewPr varScale="1">
        <p:scale>
          <a:sx n="119" d="100"/>
          <a:sy n="119" d="100"/>
        </p:scale>
        <p:origin x="68" y="17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handoutMaster" Target="handoutMasters/handoutMaster1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Rockwel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EAC6E28A-33A3-DB4F-9F93-D3B0C6596826}" type="datetimeFigureOut">
              <a:rPr lang="en-US"/>
              <a:pPr>
                <a:defRPr/>
              </a:pPr>
              <a:t>2020-06-19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Rockwel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DC965ECB-F284-854D-818F-5BC971CC7BF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4497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</a:defRPr>
            </a:lvl1pPr>
          </a:lstStyle>
          <a:p>
            <a:pPr>
              <a:defRPr/>
            </a:pPr>
            <a:fld id="{0F85DB7A-A5FF-C04A-A4AA-98B39292EA77}" type="datetimeFigureOut">
              <a:rPr lang="en-US"/>
              <a:pPr>
                <a:defRPr/>
              </a:pPr>
              <a:t>2020-06-19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</a:defRPr>
            </a:lvl1pPr>
          </a:lstStyle>
          <a:p>
            <a:pPr>
              <a:defRPr/>
            </a:pPr>
            <a:fld id="{1A60B8F3-4DE0-044E-A0D2-83BDE6C791D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6498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A60B8F3-4DE0-044E-A0D2-83BDE6C791D5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9107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A60B8F3-4DE0-044E-A0D2-83BDE6C791D5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780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A60B8F3-4DE0-044E-A0D2-83BDE6C791D5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599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762"/>
            <a:ext cx="9141291" cy="5141976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871298" y="1676188"/>
            <a:ext cx="8272702" cy="1334281"/>
          </a:xfrm>
        </p:spPr>
        <p:txBody>
          <a:bodyPr/>
          <a:lstStyle>
            <a:lvl1pPr algn="l">
              <a:lnSpc>
                <a:spcPct val="8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br>
              <a:rPr lang="en-US" dirty="0"/>
            </a:br>
            <a:r>
              <a:rPr lang="en-US" dirty="0"/>
              <a:t>With Two Lines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71299" y="3095756"/>
            <a:ext cx="8681355" cy="581025"/>
          </a:xfrm>
        </p:spPr>
        <p:txBody>
          <a:bodyPr rtlCol="0">
            <a:noAutofit/>
          </a:bodyPr>
          <a:lstStyle>
            <a:lvl1pPr marL="0" indent="0" algn="l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j-ea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Presentation Subtitle</a:t>
            </a:r>
          </a:p>
        </p:txBody>
      </p:sp>
    </p:spTree>
    <p:extLst>
      <p:ext uri="{BB962C8B-B14F-4D97-AF65-F5344CB8AC3E}">
        <p14:creationId xmlns:p14="http://schemas.microsoft.com/office/powerpoint/2010/main" val="12767222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762"/>
            <a:ext cx="9141291" cy="5141976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786685" y="1042513"/>
            <a:ext cx="21704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dirty="0">
                <a:solidFill>
                  <a:schemeClr val="bg1"/>
                </a:solidFill>
                <a:latin typeface="Cambria"/>
                <a:cs typeface="Cambria"/>
              </a:rPr>
              <a:t>DEPARTMENT OR UNIT NAME.</a:t>
            </a:r>
            <a:r>
              <a:rPr lang="en-US" sz="1200" b="0" i="0" baseline="0" dirty="0">
                <a:solidFill>
                  <a:schemeClr val="bg1"/>
                </a:solidFill>
                <a:latin typeface="Cambria"/>
                <a:cs typeface="Cambria"/>
              </a:rPr>
              <a:t> DELETE FROM MASTER SLIDE IF N/A</a:t>
            </a:r>
            <a:endParaRPr lang="en-US" sz="1200" b="0" i="0" dirty="0">
              <a:solidFill>
                <a:schemeClr val="bg1"/>
              </a:solidFill>
              <a:latin typeface="Cambria"/>
              <a:cs typeface="Cambria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871298" y="2140561"/>
            <a:ext cx="8272702" cy="1334281"/>
          </a:xfrm>
        </p:spPr>
        <p:txBody>
          <a:bodyPr/>
          <a:lstStyle>
            <a:lvl1pPr algn="l">
              <a:lnSpc>
                <a:spcPct val="8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br>
              <a:rPr lang="en-US" dirty="0"/>
            </a:br>
            <a:r>
              <a:rPr lang="en-US" dirty="0"/>
              <a:t>With Two Lines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71299" y="3560129"/>
            <a:ext cx="8681355" cy="581025"/>
          </a:xfrm>
        </p:spPr>
        <p:txBody>
          <a:bodyPr rtlCol="0">
            <a:noAutofit/>
          </a:bodyPr>
          <a:lstStyle>
            <a:lvl1pPr marL="0" indent="0" algn="l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j-ea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Presentation Subtitle</a:t>
            </a:r>
          </a:p>
        </p:txBody>
      </p:sp>
    </p:spTree>
    <p:extLst>
      <p:ext uri="{BB962C8B-B14F-4D97-AF65-F5344CB8AC3E}">
        <p14:creationId xmlns:p14="http://schemas.microsoft.com/office/powerpoint/2010/main" val="28494261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>
            <a:spLocks noGrp="1"/>
          </p:cNvSpPr>
          <p:nvPr>
            <p:ph type="title"/>
          </p:nvPr>
        </p:nvSpPr>
        <p:spPr bwMode="auto">
          <a:xfrm>
            <a:off x="289956" y="893853"/>
            <a:ext cx="8574644" cy="837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251538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275601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idx="1"/>
          </p:nvPr>
        </p:nvSpPr>
        <p:spPr bwMode="auto">
          <a:xfrm>
            <a:off x="692150" y="1475176"/>
            <a:ext cx="7734300" cy="32555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Placeholder 1"/>
          <p:cNvSpPr>
            <a:spLocks noGrp="1"/>
          </p:cNvSpPr>
          <p:nvPr>
            <p:ph type="title"/>
          </p:nvPr>
        </p:nvSpPr>
        <p:spPr bwMode="auto">
          <a:xfrm>
            <a:off x="289956" y="620803"/>
            <a:ext cx="8564088" cy="837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3B4BD7A-95A1-4B44-AF40-6512C5E8CA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49262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935F6298-3495-4A05-8EAC-0E99A861C3D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2785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2150" y="1869547"/>
            <a:ext cx="7727950" cy="2810403"/>
          </a:xfrm>
        </p:spPr>
        <p:txBody>
          <a:bodyPr>
            <a:normAutofit/>
          </a:bodyPr>
          <a:lstStyle>
            <a:lvl1pPr>
              <a:defRPr sz="1800">
                <a:latin typeface="Cambria"/>
                <a:cs typeface="Cambria"/>
              </a:defRPr>
            </a:lvl1pPr>
            <a:lvl2pPr>
              <a:defRPr sz="1800">
                <a:latin typeface="Cambria"/>
                <a:cs typeface="Cambria"/>
              </a:defRPr>
            </a:lvl2pPr>
            <a:lvl3pPr>
              <a:defRPr sz="1800">
                <a:latin typeface="Cambria"/>
                <a:cs typeface="Cambria"/>
              </a:defRPr>
            </a:lvl3pPr>
            <a:lvl4pPr>
              <a:defRPr sz="1800">
                <a:latin typeface="Cambria"/>
                <a:cs typeface="Cambria"/>
              </a:defRPr>
            </a:lvl4pPr>
            <a:lvl5pPr>
              <a:defRPr sz="1800">
                <a:latin typeface="Cambria"/>
                <a:cs typeface="Cambria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0"/>
          </p:nvPr>
        </p:nvSpPr>
        <p:spPr>
          <a:xfrm>
            <a:off x="293821" y="1227240"/>
            <a:ext cx="8556357" cy="581025"/>
          </a:xfrm>
        </p:spPr>
        <p:txBody>
          <a:bodyPr rtlCol="0">
            <a:noAutofit/>
          </a:bodyPr>
          <a:lstStyle>
            <a:lvl1pPr marL="0" indent="0" algn="ctr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Arial"/>
                <a:ea typeface="+mj-ea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itle Placeholder 1"/>
          <p:cNvSpPr>
            <a:spLocks noGrp="1"/>
          </p:cNvSpPr>
          <p:nvPr>
            <p:ph type="title"/>
          </p:nvPr>
        </p:nvSpPr>
        <p:spPr bwMode="auto">
          <a:xfrm>
            <a:off x="289955" y="620803"/>
            <a:ext cx="8560223" cy="837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3CA7A9-87DA-49F1-BB22-886C168458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49262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935F6298-3495-4A05-8EAC-0E99A861C3D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85732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3871" y="2310792"/>
            <a:ext cx="3657600" cy="2268251"/>
          </a:xfrm>
        </p:spPr>
        <p:txBody>
          <a:bodyPr>
            <a:normAutofit/>
          </a:bodyPr>
          <a:lstStyle>
            <a:lvl1pPr>
              <a:defRPr sz="1800">
                <a:latin typeface="Cambria"/>
                <a:cs typeface="Cambria"/>
              </a:defRPr>
            </a:lvl1pPr>
            <a:lvl2pPr>
              <a:defRPr sz="1800">
                <a:latin typeface="Cambria"/>
                <a:cs typeface="Cambria"/>
              </a:defRPr>
            </a:lvl2pPr>
            <a:lvl3pPr>
              <a:defRPr sz="1800">
                <a:latin typeface="Cambria"/>
                <a:cs typeface="Cambria"/>
              </a:defRPr>
            </a:lvl3pPr>
            <a:lvl4pPr>
              <a:defRPr sz="1800">
                <a:latin typeface="Cambria"/>
                <a:cs typeface="Cambria"/>
              </a:defRPr>
            </a:lvl4pPr>
            <a:lvl5pPr>
              <a:defRPr sz="1800">
                <a:latin typeface="Cambria"/>
                <a:cs typeface="Cambria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61308" y="2310792"/>
            <a:ext cx="3657600" cy="2268251"/>
          </a:xfrm>
        </p:spPr>
        <p:txBody>
          <a:bodyPr>
            <a:normAutofit/>
          </a:bodyPr>
          <a:lstStyle>
            <a:lvl1pPr>
              <a:defRPr sz="1800" b="0" i="0">
                <a:latin typeface="Cambria"/>
                <a:cs typeface="Cambria"/>
              </a:defRPr>
            </a:lvl1pPr>
            <a:lvl2pPr>
              <a:defRPr sz="1800">
                <a:latin typeface="Cambria"/>
                <a:cs typeface="Cambria"/>
              </a:defRPr>
            </a:lvl2pPr>
            <a:lvl3pPr>
              <a:defRPr sz="1800">
                <a:latin typeface="Cambria"/>
                <a:cs typeface="Cambria"/>
              </a:defRPr>
            </a:lvl3pPr>
            <a:lvl4pPr>
              <a:defRPr sz="1800">
                <a:latin typeface="Cambria"/>
                <a:cs typeface="Cambria"/>
              </a:defRPr>
            </a:lvl4pPr>
            <a:lvl5pPr>
              <a:defRPr sz="1800">
                <a:latin typeface="Cambria"/>
                <a:cs typeface="Cambria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3871" y="2028404"/>
            <a:ext cx="3657600" cy="242047"/>
          </a:xfrm>
          <a:prstGeom prst="rect">
            <a:avLst/>
          </a:prstGeom>
          <a:solidFill>
            <a:schemeClr val="accent3"/>
          </a:solidFill>
        </p:spPr>
        <p:txBody>
          <a:bodyPr tIns="0" bIns="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600" b="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61308" y="2028404"/>
            <a:ext cx="3657600" cy="242047"/>
          </a:xfrm>
          <a:prstGeom prst="rect">
            <a:avLst/>
          </a:prstGeom>
          <a:solidFill>
            <a:schemeClr val="accent3"/>
          </a:solidFill>
        </p:spPr>
        <p:txBody>
          <a:bodyPr tIns="0" bIns="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600" b="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0"/>
          </p:nvPr>
        </p:nvSpPr>
        <p:spPr>
          <a:xfrm>
            <a:off x="293821" y="1227240"/>
            <a:ext cx="8556357" cy="581025"/>
          </a:xfrm>
        </p:spPr>
        <p:txBody>
          <a:bodyPr rtlCol="0">
            <a:noAutofit/>
          </a:bodyPr>
          <a:lstStyle>
            <a:lvl1pPr marL="0" indent="0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Arial"/>
                <a:ea typeface="+mj-ea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 bwMode="auto">
          <a:xfrm>
            <a:off x="289955" y="620803"/>
            <a:ext cx="8560223" cy="837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0038F20-CC9D-405A-AFBF-E8F86C9F514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049262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935F6298-3495-4A05-8EAC-0E99A861C3D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8111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762"/>
            <a:ext cx="9141291" cy="51419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B1300D9-494A-0247-AA2A-551E518BA0A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2709" y="1524"/>
            <a:ext cx="9141290" cy="5141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779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10"/>
          <a:srcRect t="-5" b="85"/>
          <a:stretch/>
        </p:blipFill>
        <p:spPr>
          <a:xfrm>
            <a:off x="0" y="0"/>
            <a:ext cx="9144000" cy="5138928"/>
          </a:xfrm>
          <a:prstGeom prst="rect">
            <a:avLst/>
          </a:prstGeom>
        </p:spPr>
      </p:pic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289956" y="893853"/>
            <a:ext cx="7556500" cy="837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289956" y="1722826"/>
            <a:ext cx="7556500" cy="31087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D8625F-7634-4AF9-A34D-3493E8C020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5F6298-3495-4A05-8EAC-0E99A861C3DA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87" r:id="rId1"/>
    <p:sldLayoutId id="2147484289" r:id="rId2"/>
    <p:sldLayoutId id="2147484286" r:id="rId3"/>
    <p:sldLayoutId id="2147484285" r:id="rId4"/>
    <p:sldLayoutId id="2147484267" r:id="rId5"/>
    <p:sldLayoutId id="2147484269" r:id="rId6"/>
    <p:sldLayoutId id="2147484270" r:id="rId7"/>
    <p:sldLayoutId id="2147484265" r:id="rId8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b="0" kern="1200">
          <a:solidFill>
            <a:schemeClr val="bg1"/>
          </a:solidFill>
          <a:latin typeface="Arial"/>
          <a:ea typeface="MS PGothic" panose="020B0600070205080204" pitchFamily="34" charset="-128"/>
          <a:cs typeface="Arial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Rockwell" charset="0"/>
          <a:ea typeface="MS PGothic" panose="020B0600070205080204" pitchFamily="34" charset="-128"/>
          <a:cs typeface="MS PGothic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Rockwell" charset="0"/>
          <a:ea typeface="MS PGothic" panose="020B0600070205080204" pitchFamily="34" charset="-128"/>
          <a:cs typeface="MS PGothic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Rockwell" charset="0"/>
          <a:ea typeface="MS PGothic" panose="020B0600070205080204" pitchFamily="34" charset="-128"/>
          <a:cs typeface="MS PGothic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Rockwell" charset="0"/>
          <a:ea typeface="MS PGothic" panose="020B0600070205080204" pitchFamily="34" charset="-128"/>
          <a:cs typeface="MS PGothic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accent2"/>
          </a:solidFill>
          <a:latin typeface="Rockwell" charset="0"/>
          <a:ea typeface="ＭＳ Ｐゴシック" charset="0"/>
          <a:cs typeface="ＭＳ Ｐゴシック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accent2"/>
          </a:solidFill>
          <a:latin typeface="Rockwell" charset="0"/>
          <a:ea typeface="ＭＳ Ｐゴシック" charset="0"/>
          <a:cs typeface="ＭＳ Ｐゴシック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accent2"/>
          </a:solidFill>
          <a:latin typeface="Rockwell" charset="0"/>
          <a:ea typeface="ＭＳ Ｐゴシック" charset="0"/>
          <a:cs typeface="ＭＳ Ｐゴシック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accent2"/>
          </a:solidFill>
          <a:latin typeface="Rockwell" charset="0"/>
          <a:ea typeface="ＭＳ Ｐゴシック" charset="0"/>
          <a:cs typeface="ＭＳ Ｐゴシック" charset="0"/>
        </a:defRPr>
      </a:lvl9pPr>
    </p:titleStyle>
    <p:bodyStyle>
      <a:lvl1pPr marL="228600" indent="-228600" algn="l" rtl="0" eaLnBrk="0" fontAlgn="base" hangingPunct="0">
        <a:spcBef>
          <a:spcPts val="2000"/>
        </a:spcBef>
        <a:spcAft>
          <a:spcPct val="0"/>
        </a:spcAft>
        <a:buClr>
          <a:schemeClr val="accent3">
            <a:lumMod val="60000"/>
            <a:lumOff val="40000"/>
          </a:schemeClr>
        </a:buClr>
        <a:buSzPct val="75000"/>
        <a:buFont typeface="Wingdings" charset="2"/>
        <a:buChar char="n"/>
        <a:defRPr sz="2000" kern="1200">
          <a:solidFill>
            <a:schemeClr val="bg1"/>
          </a:solidFill>
          <a:latin typeface="Cambria"/>
          <a:ea typeface="MS PGothic" panose="020B0600070205080204" pitchFamily="34" charset="-128"/>
          <a:cs typeface="Cambria"/>
        </a:defRPr>
      </a:lvl1pPr>
      <a:lvl2pPr marL="457200" indent="-228600" algn="l" rtl="0" eaLnBrk="0" fontAlgn="base" hangingPunct="0">
        <a:spcBef>
          <a:spcPts val="600"/>
        </a:spcBef>
        <a:spcAft>
          <a:spcPct val="0"/>
        </a:spcAft>
        <a:buClr>
          <a:schemeClr val="accent3"/>
        </a:buClr>
        <a:buSzPct val="75000"/>
        <a:buFont typeface="Wingdings" charset="2"/>
        <a:buChar char="n"/>
        <a:defRPr kern="1200">
          <a:solidFill>
            <a:schemeClr val="bg1"/>
          </a:solidFill>
          <a:latin typeface="Cambria"/>
          <a:ea typeface="MS PGothic" panose="020B0600070205080204" pitchFamily="34" charset="-128"/>
          <a:cs typeface="Cambria"/>
        </a:defRPr>
      </a:lvl2pPr>
      <a:lvl3pPr marL="685800" indent="-228600" algn="l" rtl="0" eaLnBrk="0" fontAlgn="base" hangingPunct="0">
        <a:spcBef>
          <a:spcPts val="600"/>
        </a:spcBef>
        <a:spcAft>
          <a:spcPct val="0"/>
        </a:spcAft>
        <a:buClr>
          <a:schemeClr val="accent3">
            <a:lumMod val="60000"/>
            <a:lumOff val="40000"/>
          </a:schemeClr>
        </a:buClr>
        <a:buSzPct val="75000"/>
        <a:buFont typeface="Wingdings" charset="2"/>
        <a:buChar char="n"/>
        <a:defRPr kern="1200">
          <a:solidFill>
            <a:schemeClr val="bg1"/>
          </a:solidFill>
          <a:latin typeface="Cambria"/>
          <a:ea typeface="MS PGothic" panose="020B0600070205080204" pitchFamily="34" charset="-128"/>
          <a:cs typeface="Cambria"/>
        </a:defRPr>
      </a:lvl3pPr>
      <a:lvl4pPr marL="914400" indent="-228600" algn="l" rtl="0" eaLnBrk="0" fontAlgn="base" hangingPunct="0">
        <a:spcBef>
          <a:spcPts val="600"/>
        </a:spcBef>
        <a:spcAft>
          <a:spcPct val="0"/>
        </a:spcAft>
        <a:buClr>
          <a:schemeClr val="accent3"/>
        </a:buClr>
        <a:buSzPct val="75000"/>
        <a:buFont typeface="Wingdings" charset="2"/>
        <a:buChar char="n"/>
        <a:defRPr kern="1200">
          <a:solidFill>
            <a:schemeClr val="bg1"/>
          </a:solidFill>
          <a:latin typeface="Cambria"/>
          <a:ea typeface="MS PGothic" panose="020B0600070205080204" pitchFamily="34" charset="-128"/>
          <a:cs typeface="Cambria"/>
        </a:defRPr>
      </a:lvl4pPr>
      <a:lvl5pPr marL="1143000" indent="-228600" algn="l" rtl="0" eaLnBrk="0" fontAlgn="base" hangingPunct="0">
        <a:spcBef>
          <a:spcPts val="600"/>
        </a:spcBef>
        <a:spcAft>
          <a:spcPct val="0"/>
        </a:spcAft>
        <a:buClr>
          <a:schemeClr val="accent3">
            <a:lumMod val="60000"/>
            <a:lumOff val="40000"/>
          </a:schemeClr>
        </a:buClr>
        <a:buSzPct val="75000"/>
        <a:buFont typeface="Wingdings" charset="2"/>
        <a:buChar char="n"/>
        <a:defRPr kern="1200">
          <a:solidFill>
            <a:schemeClr val="bg1"/>
          </a:solidFill>
          <a:latin typeface="Cambria"/>
          <a:ea typeface="MS PGothic" panose="020B0600070205080204" pitchFamily="34" charset="-128"/>
          <a:cs typeface="Cambria"/>
        </a:defRPr>
      </a:lvl5pPr>
      <a:lvl6pPr marL="1377950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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1603375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1830388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057400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itchFamily="2" charset="2"/>
        <a:buChar char=""/>
        <a:defRPr lang="en-US" sz="1800" kern="1200" baseline="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71298" y="1603022"/>
            <a:ext cx="8272702" cy="808067"/>
          </a:xfrm>
        </p:spPr>
        <p:txBody>
          <a:bodyPr/>
          <a:lstStyle/>
          <a:p>
            <a:r>
              <a:rPr lang="en-US" sz="4400" dirty="0"/>
              <a:t>Web Protocols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>
          <a:xfrm>
            <a:off x="871300" y="2366242"/>
            <a:ext cx="7038666" cy="656892"/>
          </a:xfrm>
        </p:spPr>
        <p:txBody>
          <a:bodyPr/>
          <a:lstStyle/>
          <a:p>
            <a:r>
              <a:rPr lang="en-US" dirty="0"/>
              <a:t>Contacting HTTP Servers and Being Polite</a:t>
            </a:r>
          </a:p>
        </p:txBody>
      </p:sp>
    </p:spTree>
    <p:extLst>
      <p:ext uri="{BB962C8B-B14F-4D97-AF65-F5344CB8AC3E}">
        <p14:creationId xmlns:p14="http://schemas.microsoft.com/office/powerpoint/2010/main" val="13441569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320617A-52CB-432B-A8FB-2F124AA7DB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0222" y="974745"/>
            <a:ext cx="8843556" cy="42199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err="1"/>
              <a:t>Builtin</a:t>
            </a:r>
            <a:r>
              <a:rPr lang="en-US" dirty="0"/>
              <a:t> tools facilitate connecting to, reading from, and sending data to websites.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82AD04A-21DB-4282-956E-D278634F59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956" y="423248"/>
            <a:ext cx="8564088" cy="614064"/>
          </a:xfrm>
        </p:spPr>
        <p:txBody>
          <a:bodyPr/>
          <a:lstStyle/>
          <a:p>
            <a:r>
              <a:rPr lang="en-US" dirty="0"/>
              <a:t>Connecting to Websites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CFD8BC-68E4-41DB-87ED-81A786B298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5F6298-3495-4A05-8EAC-0E99A861C3DA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E3B03D-8D84-4A22-8F90-26CE4BF29DB9}"/>
              </a:ext>
            </a:extLst>
          </p:cNvPr>
          <p:cNvSpPr txBox="1"/>
          <p:nvPr/>
        </p:nvSpPr>
        <p:spPr>
          <a:xfrm>
            <a:off x="316693" y="1377397"/>
            <a:ext cx="4545263" cy="3170099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lIns="45720" rIns="45720" rtlCol="0">
            <a:spAutoFit/>
          </a:bodyPr>
          <a:lstStyle/>
          <a:p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from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urllib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import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request, parse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domain = 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"http://scamora.ma/"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with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request.urlopen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(domain + 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"form.html"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 </a:t>
            </a:r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as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file: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print(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file.read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().decode() + 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"\n"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data = {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"first"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: 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"Gullible"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"last"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: 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"Traveler"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    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</a:t>
            </a:r>
            <a:r>
              <a:rPr lang="en-US" sz="1000" dirty="0" err="1">
                <a:solidFill>
                  <a:srgbClr val="00FF00"/>
                </a:solidFill>
                <a:latin typeface="Consolas" panose="020B0609020204030204" pitchFamily="49" charset="0"/>
              </a:rPr>
              <a:t>ssn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: 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"815162342"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"rt"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: 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"481516234"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"ac"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: 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"667"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raw = (query :=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parse.urlencode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(data)).encode()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with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request.urlopen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(domain + 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</a:t>
            </a:r>
            <a:r>
              <a:rPr lang="en-US" sz="1000" dirty="0" err="1">
                <a:solidFill>
                  <a:srgbClr val="00FF00"/>
                </a:solidFill>
                <a:latin typeface="Consolas" panose="020B0609020204030204" pitchFamily="49" charset="0"/>
              </a:rPr>
              <a:t>steal.php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raw) </a:t>
            </a:r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as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file: </a:t>
            </a:r>
            <a:r>
              <a:rPr lang="en-US" sz="1000" dirty="0">
                <a:solidFill>
                  <a:srgbClr val="FF0000"/>
                </a:solidFill>
                <a:latin typeface="Consolas" panose="020B0609020204030204" pitchFamily="49" charset="0"/>
              </a:rPr>
              <a:t># Post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print(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file.read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().decode() + "\n")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req =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request.Request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(domain + 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</a:t>
            </a:r>
            <a:r>
              <a:rPr lang="en-US" sz="1000" dirty="0" err="1">
                <a:solidFill>
                  <a:srgbClr val="00FF00"/>
                </a:solidFill>
                <a:latin typeface="Consolas" panose="020B0609020204030204" pitchFamily="49" charset="0"/>
              </a:rPr>
              <a:t>steal.php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?"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+ query) </a:t>
            </a:r>
            <a:r>
              <a:rPr lang="en-US" sz="1000" dirty="0">
                <a:solidFill>
                  <a:srgbClr val="FF0000"/>
                </a:solidFill>
                <a:latin typeface="Consolas" panose="020B0609020204030204" pitchFamily="49" charset="0"/>
              </a:rPr>
              <a:t># Get: Bad</a:t>
            </a:r>
          </a:p>
          <a:p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with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request.urlopen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(req) </a:t>
            </a:r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as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file: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print(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file.read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().decode() + 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"\n"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DB37CF-E8AF-4683-BD14-AB77383ECA14}"/>
              </a:ext>
            </a:extLst>
          </p:cNvPr>
          <p:cNvSpPr txBox="1"/>
          <p:nvPr/>
        </p:nvSpPr>
        <p:spPr>
          <a:xfrm>
            <a:off x="5010483" y="1377397"/>
            <a:ext cx="3769895" cy="3170099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lIns="45720" rIns="45720" rtlCol="0">
            <a:spAutoFit/>
          </a:bodyPr>
          <a:lstStyle/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&lt;!DOCTYPE html&gt;&lt;html&gt;&lt;body&gt;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&lt;h1&gt;Bank Details for Windfall&lt;/h1&gt;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&lt;form action="/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steal.php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" method=“post"&gt;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&lt;label&gt;First:&lt;/label&gt;&lt;input name="first"&gt;&lt;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br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&gt;&lt;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br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&lt;label&gt;Last:&lt;/label&gt;&lt;input name="last"&gt;&lt;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br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&gt;&lt;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br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&lt;label&gt;SSN #:&lt;/label&gt;&lt;input name=“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ssn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"&gt;&lt;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br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&gt;&lt;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br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&gt; 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&lt;label&gt;Routing #:&lt;/label&gt;&lt;input name="rt"&gt;&lt;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br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&gt;&lt;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br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&gt;   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&lt;label&gt;Account #:&lt;/label&gt;&lt;input name="ac"&gt;&lt;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br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&gt;&lt;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br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&gt; 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&lt;input type="submit" value="Show Me the Money!"&gt;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&lt;/form&gt;&lt;/body&gt;&lt;/html&gt;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&lt;!DOCTYPE html&gt;&lt;html&gt;&lt;body&gt;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&lt;h1&gt;Bank Details Received&lt;/h1&gt;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&lt;p&gt;Thanks, sucker! I mean, friend!"&lt;/p&gt;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&lt;/body&gt;&lt;/html&gt;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&lt;!DOCTYPE html&gt;&lt;html&gt;&lt;body&gt;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&lt;h1&gt;Bank Details Received&lt;/h1&gt;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&lt;p&gt;We already have your info, but thanks!&lt;/p&gt;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&lt;/body&gt;&lt;/html&gt;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6D45217D-72E7-42C7-824C-6683832B7894}"/>
              </a:ext>
            </a:extLst>
          </p:cNvPr>
          <p:cNvSpPr txBox="1">
            <a:spLocks/>
          </p:cNvSpPr>
          <p:nvPr/>
        </p:nvSpPr>
        <p:spPr bwMode="auto">
          <a:xfrm>
            <a:off x="99422" y="4549144"/>
            <a:ext cx="8843556" cy="421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rtl="0" eaLnBrk="0" fontAlgn="base" hangingPunct="0">
              <a:spcBef>
                <a:spcPts val="20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sz="2000"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1pPr>
            <a:lvl2pPr marL="4572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" charset="2"/>
              <a:buChar char="n"/>
              <a:defRPr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2pPr>
            <a:lvl3pPr marL="6858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3pPr>
            <a:lvl4pPr marL="9144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" charset="2"/>
              <a:buChar char="n"/>
              <a:defRPr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4pPr>
            <a:lvl5pPr marL="11430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buFont typeface="Wingdings" charset="2"/>
              <a:buNone/>
            </a:pPr>
            <a:r>
              <a:rPr lang="en-US" dirty="0">
                <a:solidFill>
                  <a:srgbClr val="FFC000"/>
                </a:solidFill>
              </a:rPr>
              <a:t>GET</a:t>
            </a:r>
            <a:r>
              <a:rPr lang="en-US" dirty="0"/>
              <a:t>, </a:t>
            </a:r>
            <a:r>
              <a:rPr lang="en-US" dirty="0">
                <a:solidFill>
                  <a:srgbClr val="FFC000"/>
                </a:solidFill>
              </a:rPr>
              <a:t>POST</a:t>
            </a:r>
            <a:r>
              <a:rPr lang="en-US" dirty="0"/>
              <a:t>, and </a:t>
            </a:r>
            <a:r>
              <a:rPr lang="en-US" dirty="0">
                <a:solidFill>
                  <a:srgbClr val="FFC000"/>
                </a:solidFill>
              </a:rPr>
              <a:t>PUT</a:t>
            </a:r>
            <a:r>
              <a:rPr lang="en-US" dirty="0"/>
              <a:t> usually play a large role in web-based APIs.</a:t>
            </a:r>
          </a:p>
        </p:txBody>
      </p:sp>
    </p:spTree>
    <p:extLst>
      <p:ext uri="{BB962C8B-B14F-4D97-AF65-F5344CB8AC3E}">
        <p14:creationId xmlns:p14="http://schemas.microsoft.com/office/powerpoint/2010/main" val="1095248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7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7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9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9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9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9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320617A-52CB-432B-A8FB-2F124AA7DB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0232" y="1699497"/>
            <a:ext cx="8703535" cy="42199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POST and PUT methods send data directly to the STDIN of CGI programs.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82AD04A-21DB-4282-956E-D278634F59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956" y="751700"/>
            <a:ext cx="8564088" cy="614064"/>
          </a:xfrm>
        </p:spPr>
        <p:txBody>
          <a:bodyPr/>
          <a:lstStyle/>
          <a:p>
            <a:r>
              <a:rPr lang="en-US" dirty="0"/>
              <a:t>Common Gateway Interface (CGI)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CFD8BC-68E4-41DB-87ED-81A786B298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5F6298-3495-4A05-8EAC-0E99A861C3DA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E3B03D-8D84-4A22-8F90-26CE4BF29DB9}"/>
              </a:ext>
            </a:extLst>
          </p:cNvPr>
          <p:cNvSpPr txBox="1"/>
          <p:nvPr/>
        </p:nvSpPr>
        <p:spPr>
          <a:xfrm>
            <a:off x="352928" y="2287120"/>
            <a:ext cx="3962400" cy="1277273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lIns="45720" rIns="45720" rtlCol="0">
            <a:spAutoFit/>
          </a:bodyPr>
          <a:lstStyle/>
          <a:p>
            <a:r>
              <a:rPr lang="en-US" sz="1100" dirty="0">
                <a:solidFill>
                  <a:srgbClr val="00FFFF"/>
                </a:solidFill>
                <a:latin typeface="Consolas" panose="020B0609020204030204" pitchFamily="49" charset="0"/>
              </a:rPr>
              <a:t>import</a:t>
            </a:r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urllib.request</a:t>
            </a:r>
            <a:endParaRPr lang="en-US" sz="11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endParaRPr lang="en-US" sz="11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1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url</a:t>
            </a:r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= </a:t>
            </a:r>
            <a:r>
              <a:rPr lang="en-US" sz="1100" dirty="0">
                <a:solidFill>
                  <a:srgbClr val="00FF00"/>
                </a:solidFill>
                <a:latin typeface="Consolas" panose="020B0609020204030204" pitchFamily="49" charset="0"/>
              </a:rPr>
              <a:t>"http://mydomain.org/</a:t>
            </a:r>
            <a:r>
              <a:rPr lang="en-US" sz="1100" dirty="0" err="1">
                <a:solidFill>
                  <a:srgbClr val="00FF00"/>
                </a:solidFill>
                <a:latin typeface="Consolas" panose="020B0609020204030204" pitchFamily="49" charset="0"/>
              </a:rPr>
              <a:t>proggy.cgi</a:t>
            </a:r>
            <a:r>
              <a:rPr lang="en-US" sz="1100" dirty="0">
                <a:solidFill>
                  <a:srgbClr val="00FF00"/>
                </a:solidFill>
                <a:latin typeface="Consolas" panose="020B0609020204030204" pitchFamily="49" charset="0"/>
              </a:rPr>
              <a:t>"</a:t>
            </a:r>
          </a:p>
          <a:p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message = </a:t>
            </a:r>
            <a:r>
              <a:rPr lang="en-US" sz="11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b</a:t>
            </a:r>
            <a:r>
              <a:rPr lang="en-US" sz="1100" dirty="0" err="1">
                <a:solidFill>
                  <a:srgbClr val="00FF00"/>
                </a:solidFill>
                <a:latin typeface="Consolas" panose="020B0609020204030204" pitchFamily="49" charset="0"/>
              </a:rPr>
              <a:t>"Hello</a:t>
            </a:r>
            <a:r>
              <a:rPr lang="en-US" sz="1100" dirty="0">
                <a:solidFill>
                  <a:srgbClr val="00FF00"/>
                </a:solidFill>
                <a:latin typeface="Consolas" panose="020B0609020204030204" pitchFamily="49" charset="0"/>
              </a:rPr>
              <a:t>, webserver </a:t>
            </a:r>
            <a:r>
              <a:rPr lang="en-US" sz="1100" dirty="0" err="1">
                <a:solidFill>
                  <a:srgbClr val="00FF00"/>
                </a:solidFill>
                <a:latin typeface="Consolas" panose="020B0609020204030204" pitchFamily="49" charset="0"/>
              </a:rPr>
              <a:t>proggy</a:t>
            </a:r>
            <a:r>
              <a:rPr lang="en-US" sz="1100" dirty="0">
                <a:solidFill>
                  <a:srgbClr val="00FF00"/>
                </a:solidFill>
                <a:latin typeface="Consolas" panose="020B0609020204030204" pitchFamily="49" charset="0"/>
              </a:rPr>
              <a:t>!"</a:t>
            </a:r>
          </a:p>
          <a:p>
            <a:endParaRPr lang="en-US" sz="11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rgbClr val="00FFFF"/>
                </a:solidFill>
                <a:latin typeface="Consolas" panose="020B0609020204030204" pitchFamily="49" charset="0"/>
              </a:rPr>
              <a:t>with</a:t>
            </a:r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urllib.request.urlopen</a:t>
            </a:r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1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url</a:t>
            </a:r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message) </a:t>
            </a:r>
            <a:r>
              <a:rPr lang="en-US" sz="1100" dirty="0">
                <a:solidFill>
                  <a:srgbClr val="00FFFF"/>
                </a:solidFill>
                <a:latin typeface="Consolas" panose="020B0609020204030204" pitchFamily="49" charset="0"/>
              </a:rPr>
              <a:t>as</a:t>
            </a:r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file:</a:t>
            </a:r>
            <a:endParaRPr lang="en-US" sz="1100" dirty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print(</a:t>
            </a:r>
            <a:r>
              <a:rPr lang="en-US" sz="11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file.read</a:t>
            </a:r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().decode() + </a:t>
            </a:r>
            <a:r>
              <a:rPr lang="en-US" sz="1100" dirty="0">
                <a:solidFill>
                  <a:srgbClr val="00FF00"/>
                </a:solidFill>
                <a:latin typeface="Consolas" panose="020B0609020204030204" pitchFamily="49" charset="0"/>
              </a:rPr>
              <a:t>"\n"</a:t>
            </a:r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947257-F920-4EF7-882A-FF0AC6F5B790}"/>
              </a:ext>
            </a:extLst>
          </p:cNvPr>
          <p:cNvSpPr txBox="1"/>
          <p:nvPr/>
        </p:nvSpPr>
        <p:spPr>
          <a:xfrm>
            <a:off x="352926" y="3609780"/>
            <a:ext cx="3962401" cy="26161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lIns="45720" rIns="45720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Received: Hello, webserver </a:t>
            </a:r>
            <a:r>
              <a:rPr lang="en-US" sz="11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proggy</a:t>
            </a:r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!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E014752-43C7-41C8-9AF1-793BEF2106E9}"/>
              </a:ext>
            </a:extLst>
          </p:cNvPr>
          <p:cNvSpPr txBox="1"/>
          <p:nvPr/>
        </p:nvSpPr>
        <p:spPr>
          <a:xfrm>
            <a:off x="4465052" y="2288233"/>
            <a:ext cx="4326020" cy="1277273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lIns="45720" rIns="45720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#!/usr/bin/env python3</a:t>
            </a:r>
          </a:p>
          <a:p>
            <a:r>
              <a:rPr lang="en-US" sz="1100" dirty="0">
                <a:solidFill>
                  <a:srgbClr val="00FFFF"/>
                </a:solidFill>
                <a:latin typeface="Consolas" panose="020B0609020204030204" pitchFamily="49" charset="0"/>
              </a:rPr>
              <a:t>import</a:t>
            </a:r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sys</a:t>
            </a:r>
          </a:p>
          <a:p>
            <a:r>
              <a:rPr lang="en-US" sz="1100" dirty="0">
                <a:solidFill>
                  <a:srgbClr val="00FFFF"/>
                </a:solidFill>
                <a:latin typeface="Consolas" panose="020B0609020204030204" pitchFamily="49" charset="0"/>
              </a:rPr>
              <a:t>import</a:t>
            </a:r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logging</a:t>
            </a:r>
          </a:p>
          <a:p>
            <a:endParaRPr lang="en-US" sz="11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message = </a:t>
            </a:r>
            <a:r>
              <a:rPr lang="en-US" sz="11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sys.stdin.read</a:t>
            </a:r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print(</a:t>
            </a:r>
            <a:r>
              <a:rPr lang="en-US" sz="1100" dirty="0">
                <a:solidFill>
                  <a:srgbClr val="00FF00"/>
                </a:solidFill>
                <a:latin typeface="Consolas" panose="020B0609020204030204" pitchFamily="49" charset="0"/>
              </a:rPr>
              <a:t>"Content-type: text/plain\n\</a:t>
            </a:r>
            <a:r>
              <a:rPr lang="en-US" sz="1100" dirty="0" err="1">
                <a:solidFill>
                  <a:srgbClr val="00FF00"/>
                </a:solidFill>
                <a:latin typeface="Consolas" panose="020B0609020204030204" pitchFamily="49" charset="0"/>
              </a:rPr>
              <a:t>nReceived</a:t>
            </a:r>
            <a:r>
              <a:rPr lang="en-US" sz="1100" dirty="0">
                <a:solidFill>
                  <a:srgbClr val="00FF00"/>
                </a:solidFill>
                <a:latin typeface="Consolas" panose="020B0609020204030204" pitchFamily="49" charset="0"/>
              </a:rPr>
              <a:t>:"</a:t>
            </a:r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message)</a:t>
            </a:r>
          </a:p>
          <a:p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logging.info(</a:t>
            </a:r>
            <a:r>
              <a:rPr lang="en-US" sz="1100" dirty="0">
                <a:solidFill>
                  <a:srgbClr val="00FF00"/>
                </a:solidFill>
                <a:latin typeface="Consolas" panose="020B0609020204030204" pitchFamily="49" charset="0"/>
              </a:rPr>
              <a:t>"Received: %s"</a:t>
            </a:r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message)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FDF8E7-359D-49F0-927E-D69F0258DBC3}"/>
              </a:ext>
            </a:extLst>
          </p:cNvPr>
          <p:cNvSpPr txBox="1"/>
          <p:nvPr/>
        </p:nvSpPr>
        <p:spPr>
          <a:xfrm>
            <a:off x="4465052" y="3608481"/>
            <a:ext cx="4326020" cy="26161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lIns="45720" rIns="45720" rtlCol="0">
            <a:spAutoFit/>
          </a:bodyPr>
          <a:lstStyle/>
          <a:p>
            <a:r>
              <a:rPr lang="en-US" sz="11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INFO:root:Received</a:t>
            </a:r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: Hello, webserver </a:t>
            </a:r>
            <a:r>
              <a:rPr lang="en-US" sz="11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proggy</a:t>
            </a:r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619503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888354F-23AF-4368-A6DB-521C038E02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546" y="976782"/>
            <a:ext cx="8622907" cy="44987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 robots.txt standard helps your automated tools to be good digital citizens.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C4EB291-8CC9-4DDD-9D52-AC26344957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956" y="433652"/>
            <a:ext cx="8564088" cy="662565"/>
          </a:xfrm>
        </p:spPr>
        <p:txBody>
          <a:bodyPr/>
          <a:lstStyle/>
          <a:p>
            <a:r>
              <a:rPr lang="en-US" dirty="0"/>
              <a:t>Be a Good Bot!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74E69F-7E04-493F-AF20-B86A603461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5F6298-3495-4A05-8EAC-0E99A861C3DA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791ABE-DF17-4163-8632-5C74BCEE9735}"/>
              </a:ext>
            </a:extLst>
          </p:cNvPr>
          <p:cNvSpPr txBox="1"/>
          <p:nvPr/>
        </p:nvSpPr>
        <p:spPr>
          <a:xfrm>
            <a:off x="181579" y="1403382"/>
            <a:ext cx="4880946" cy="3323987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lIns="45720" rIns="45720" rtlCol="0">
            <a:spAutoFit/>
          </a:bodyPr>
          <a:lstStyle/>
          <a:p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from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urllib.robotparser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import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RobotFileParser</a:t>
            </a:r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urls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= [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"http://cise.ufl.edu"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"http://cise.ufl.edu/~</a:t>
            </a:r>
            <a:r>
              <a:rPr lang="en-US" sz="1000" dirty="0" err="1">
                <a:solidFill>
                  <a:srgbClr val="00FF00"/>
                </a:solidFill>
                <a:latin typeface="Consolas" panose="020B0609020204030204" pitchFamily="49" charset="0"/>
              </a:rPr>
              <a:t>jblanch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tests = [(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"*"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"/research/index.html"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),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     (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</a:t>
            </a:r>
            <a:r>
              <a:rPr lang="en-US" sz="1000" dirty="0" err="1">
                <a:solidFill>
                  <a:srgbClr val="00FF00"/>
                </a:solidFill>
                <a:latin typeface="Consolas" panose="020B0609020204030204" pitchFamily="49" charset="0"/>
              </a:rPr>
              <a:t>PyBot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"/wp-admin/</a:t>
            </a:r>
            <a:r>
              <a:rPr lang="en-US" sz="1000" dirty="0" err="1">
                <a:solidFill>
                  <a:srgbClr val="00FF00"/>
                </a:solidFill>
                <a:latin typeface="Consolas" panose="020B0609020204030204" pitchFamily="49" charset="0"/>
              </a:rPr>
              <a:t>backdoor.php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)]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for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url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in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urls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(parser :=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RobotFileParser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url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+ 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"/robots.txt"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)).read()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maps =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parser.site_maps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delay =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parser.crawl_delay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"*"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rate =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parser.request_rate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</a:t>
            </a:r>
            <a:r>
              <a:rPr lang="en-US" sz="1000" dirty="0" err="1">
                <a:solidFill>
                  <a:srgbClr val="00FF00"/>
                </a:solidFill>
                <a:latin typeface="Consolas" panose="020B0609020204030204" pitchFamily="49" charset="0"/>
              </a:rPr>
              <a:t>PyBot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num =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rate.requests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if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rate </a:t>
            </a:r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else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FF00FF"/>
                </a:solidFill>
                <a:latin typeface="Consolas" panose="020B0609020204030204" pitchFamily="49" charset="0"/>
              </a:rPr>
              <a:t>None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sec =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rate.seconds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if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rate </a:t>
            </a:r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else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FF00FF"/>
                </a:solidFill>
                <a:latin typeface="Consolas" panose="020B0609020204030204" pitchFamily="49" charset="0"/>
              </a:rPr>
              <a:t>None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print(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"\</a:t>
            </a:r>
            <a:r>
              <a:rPr lang="en-US" sz="1000" dirty="0" err="1">
                <a:solidFill>
                  <a:srgbClr val="00FF00"/>
                </a:solidFill>
                <a:latin typeface="Consolas" panose="020B0609020204030204" pitchFamily="49" charset="0"/>
              </a:rPr>
              <a:t>nSite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:"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url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</a:t>
            </a:r>
            <a:b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</a:b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print(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"Sitemaps:"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maps)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print(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"Crawl Delay:"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delay, 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"sec"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print(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"Request Rate:"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num, 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"/"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sec, 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"sec"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for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agent, path </a:t>
            </a:r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in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tests: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print(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"%s, %s:"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% (agent, path),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parser.can_fetch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((agent, path))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C69D87-7C5A-495F-AEC5-03253D2542F3}"/>
              </a:ext>
            </a:extLst>
          </p:cNvPr>
          <p:cNvSpPr txBox="1"/>
          <p:nvPr/>
        </p:nvSpPr>
        <p:spPr>
          <a:xfrm>
            <a:off x="5112084" y="1403382"/>
            <a:ext cx="2311259" cy="1169551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lIns="45720" rIns="45720" rtlCol="0">
            <a:spAutoFit/>
          </a:bodyPr>
          <a:lstStyle/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User-agent: *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Disallow: /wp-admin/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Allow: /wp-admin/admin-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ajax.php</a:t>
            </a:r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962BE2-543C-4D42-80AE-C82F10CE76C1}"/>
              </a:ext>
            </a:extLst>
          </p:cNvPr>
          <p:cNvSpPr txBox="1"/>
          <p:nvPr/>
        </p:nvSpPr>
        <p:spPr>
          <a:xfrm>
            <a:off x="5112084" y="2632603"/>
            <a:ext cx="3820930" cy="2092881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lIns="45720" rIns="45720" rtlCol="0">
            <a:spAutoFit/>
          </a:bodyPr>
          <a:lstStyle/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Site: http://cise.ufl.edu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Sitemaps: None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Crawl Delay: None sec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Request Rate: None / None sec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*, /research/index.html: True</a:t>
            </a:r>
          </a:p>
          <a:p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PyBot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/wp-admin/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backdoor.php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: False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Site: http://cise.ufl.edu/~jblanch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Sitemaps: ['/map.xml']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Crawl Delay: 2 sec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Request Rate: 10 / 30 sec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*, /research/index.html: False</a:t>
            </a:r>
          </a:p>
          <a:p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PyBot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/wp-admin/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backdoor.php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: True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9C8282-C1D6-4A46-9608-4A30D1723C95}"/>
              </a:ext>
            </a:extLst>
          </p:cNvPr>
          <p:cNvSpPr txBox="1"/>
          <p:nvPr/>
        </p:nvSpPr>
        <p:spPr>
          <a:xfrm>
            <a:off x="7472903" y="1402199"/>
            <a:ext cx="1460110" cy="1169551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lIns="45720" rIns="45720" rtlCol="0">
            <a:spAutoFit/>
          </a:bodyPr>
          <a:lstStyle/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User-agent: *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Disallow: /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Crawl-delay: 2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Sitemap: /map.xml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User-agent: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PyBot</a:t>
            </a:r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Allow: /wp-admin/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Request-rate: 10/30</a:t>
            </a:r>
          </a:p>
        </p:txBody>
      </p:sp>
    </p:spTree>
    <p:extLst>
      <p:ext uri="{BB962C8B-B14F-4D97-AF65-F5344CB8AC3E}">
        <p14:creationId xmlns:p14="http://schemas.microsoft.com/office/powerpoint/2010/main" val="2375776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5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500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" fill="hold">
                      <p:stCondLst>
                        <p:cond delay="indefinite"/>
                      </p:stCondLst>
                      <p:childTnLst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" dur="500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theme/theme1.xml><?xml version="1.0" encoding="utf-8"?>
<a:theme xmlns:a="http://schemas.openxmlformats.org/drawingml/2006/main" name="PNE Theme Slide Deck">
  <a:themeElements>
    <a:clrScheme name="Custom 7">
      <a:dk1>
        <a:sysClr val="windowText" lastClr="000000"/>
      </a:dk1>
      <a:lt1>
        <a:sysClr val="window" lastClr="FFFFFF"/>
      </a:lt1>
      <a:dk2>
        <a:srgbClr val="000C3E"/>
      </a:dk2>
      <a:lt2>
        <a:srgbClr val="6C9AC3"/>
      </a:lt2>
      <a:accent1>
        <a:srgbClr val="00529B"/>
      </a:accent1>
      <a:accent2>
        <a:srgbClr val="00529B"/>
      </a:accent2>
      <a:accent3>
        <a:srgbClr val="E17F35"/>
      </a:accent3>
      <a:accent4>
        <a:srgbClr val="FF462C"/>
      </a:accent4>
      <a:accent5>
        <a:srgbClr val="FF462C"/>
      </a:accent5>
      <a:accent6>
        <a:srgbClr val="6C9AC3"/>
      </a:accent6>
      <a:hlink>
        <a:srgbClr val="FF462C"/>
      </a:hlink>
      <a:folHlink>
        <a:srgbClr val="FF7F35"/>
      </a:folHlink>
    </a:clrScheme>
    <a:fontScheme name="Advantage">
      <a:majorFont>
        <a:latin typeface="Rockwell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Rockwell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Advantage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6000000" scaled="1"/>
        </a:gradFill>
        <a:gradFill rotWithShape="1">
          <a:gsLst>
            <a:gs pos="0">
              <a:schemeClr val="phClr"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FFFFFF">
                <a:alpha val="75000"/>
              </a:srgbClr>
            </a:innerShdw>
            <a:outerShdw blurRad="63500" dist="25400" dir="5400000" rotWithShape="0">
              <a:srgbClr val="808080">
                <a:alpha val="75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twoPt" dir="tl">
              <a:rot lat="0" lon="0" rev="4500000"/>
            </a:lightRig>
          </a:scene3d>
          <a:sp3d>
            <a:bevelT w="635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1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50472</TotalTime>
  <Words>898</Words>
  <Application>Microsoft Office PowerPoint</Application>
  <PresentationFormat>On-screen Show (16:9)</PresentationFormat>
  <Paragraphs>115</Paragraphs>
  <Slides>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1" baseType="lpstr">
      <vt:lpstr>Arial</vt:lpstr>
      <vt:lpstr>Calibri</vt:lpstr>
      <vt:lpstr>Cambria</vt:lpstr>
      <vt:lpstr>Consolas</vt:lpstr>
      <vt:lpstr>Rockwell</vt:lpstr>
      <vt:lpstr>Wingdings</vt:lpstr>
      <vt:lpstr>PNE Theme Slide Deck</vt:lpstr>
      <vt:lpstr>Web Protocols</vt:lpstr>
      <vt:lpstr>Connecting to Websites</vt:lpstr>
      <vt:lpstr>Common Gateway Interface (CGI)</vt:lpstr>
      <vt:lpstr>Be a Good Bot!</vt:lpstr>
    </vt:vector>
  </TitlesOfParts>
  <Company>UF College of Engineering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College Performance Data</dc:title>
  <dc:creator>Cocherell,Teresa D</dc:creator>
  <cp:lastModifiedBy>Jeremiah Blanchard</cp:lastModifiedBy>
  <cp:revision>1036</cp:revision>
  <cp:lastPrinted>2014-01-31T19:29:42Z</cp:lastPrinted>
  <dcterms:created xsi:type="dcterms:W3CDTF">2013-09-18T13:46:37Z</dcterms:created>
  <dcterms:modified xsi:type="dcterms:W3CDTF">2020-06-19T20:09:46Z</dcterms:modified>
</cp:coreProperties>
</file>